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8" r:id="rId3"/>
    <p:sldId id="273" r:id="rId4"/>
    <p:sldId id="270" r:id="rId5"/>
    <p:sldId id="274" r:id="rId6"/>
    <p:sldId id="279" r:id="rId7"/>
    <p:sldId id="261" r:id="rId8"/>
    <p:sldId id="282" r:id="rId9"/>
    <p:sldId id="285" r:id="rId10"/>
    <p:sldId id="283" r:id="rId11"/>
    <p:sldId id="284" r:id="rId12"/>
    <p:sldId id="265" r:id="rId13"/>
    <p:sldId id="28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57" autoAdjust="0"/>
  </p:normalViewPr>
  <p:slideViewPr>
    <p:cSldViewPr>
      <p:cViewPr varScale="1">
        <p:scale>
          <a:sx n="86" d="100"/>
          <a:sy n="86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61C0F3E-A323-4F79-880B-3A49C62EC4CC}" type="datetimeFigureOut">
              <a:rPr lang="ru-RU" smtClean="0"/>
              <a:pPr/>
              <a:t>30.12.2011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B0D570-9293-49BA-B0AE-091F9FBE9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C0F3E-A323-4F79-880B-3A49C62EC4CC}" type="datetimeFigureOut">
              <a:rPr lang="ru-RU" smtClean="0"/>
              <a:pPr/>
              <a:t>30.12.2011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0D570-9293-49BA-B0AE-091F9FBE9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C0F3E-A323-4F79-880B-3A49C62EC4CC}" type="datetimeFigureOut">
              <a:rPr lang="ru-RU" smtClean="0"/>
              <a:pPr/>
              <a:t>30.12.2011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0D570-9293-49BA-B0AE-091F9FBE9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C0F3E-A323-4F79-880B-3A49C62EC4CC}" type="datetimeFigureOut">
              <a:rPr lang="ru-RU" smtClean="0"/>
              <a:pPr/>
              <a:t>30.12.2011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0D570-9293-49BA-B0AE-091F9FBE99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C0F3E-A323-4F79-880B-3A49C62EC4CC}" type="datetimeFigureOut">
              <a:rPr lang="ru-RU" smtClean="0"/>
              <a:pPr/>
              <a:t>30.12.2011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0D570-9293-49BA-B0AE-091F9FBE99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C0F3E-A323-4F79-880B-3A49C62EC4CC}" type="datetimeFigureOut">
              <a:rPr lang="ru-RU" smtClean="0"/>
              <a:pPr/>
              <a:t>30.12.2011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0D570-9293-49BA-B0AE-091F9FBE99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C0F3E-A323-4F79-880B-3A49C62EC4CC}" type="datetimeFigureOut">
              <a:rPr lang="ru-RU" smtClean="0"/>
              <a:pPr/>
              <a:t>30.12.2011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0D570-9293-49BA-B0AE-091F9FBE9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C0F3E-A323-4F79-880B-3A49C62EC4CC}" type="datetimeFigureOut">
              <a:rPr lang="ru-RU" smtClean="0"/>
              <a:pPr/>
              <a:t>30.12.2011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0D570-9293-49BA-B0AE-091F9FBE99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1C0F3E-A323-4F79-880B-3A49C62EC4CC}" type="datetimeFigureOut">
              <a:rPr lang="ru-RU" smtClean="0"/>
              <a:pPr/>
              <a:t>30.12.2011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0D570-9293-49BA-B0AE-091F9FBE9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61C0F3E-A323-4F79-880B-3A49C62EC4CC}" type="datetimeFigureOut">
              <a:rPr lang="ru-RU" smtClean="0"/>
              <a:pPr/>
              <a:t>30.12.2011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B0D570-9293-49BA-B0AE-091F9FBE9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61C0F3E-A323-4F79-880B-3A49C62EC4CC}" type="datetimeFigureOut">
              <a:rPr lang="ru-RU" smtClean="0"/>
              <a:pPr/>
              <a:t>30.12.2011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B0D570-9293-49BA-B0AE-091F9FBE99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61C0F3E-A323-4F79-880B-3A49C62EC4CC}" type="datetimeFigureOut">
              <a:rPr lang="ru-RU" smtClean="0"/>
              <a:pPr/>
              <a:t>30.12.2011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B0D570-9293-49BA-B0AE-091F9FBE99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cut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928670"/>
            <a:ext cx="7772400" cy="3857651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Токсикомания- один из видов наркомании.</a:t>
            </a:r>
            <a:endParaRPr lang="ru-RU" sz="66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457200" y="2000240"/>
            <a:ext cx="4038600" cy="4125923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Times New Roman" pitchFamily="18" charset="0"/>
              </a:rPr>
              <a:t>ОБЩЕСТВО И САМ    ЧЕЛОВЕК  ИСПЫТЫВАЮТ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990000"/>
                </a:solidFill>
                <a:latin typeface="Times New Roman" pitchFamily="18" charset="0"/>
              </a:rPr>
              <a:t>ЧРЕЗВЫЧАЙНО  СЕРЬЕЗНЫЕ ПОСЛЕДСТВИЯ УПОТРЕБЛЕНИЯ НАРКОТИЧЕСКИХ ВЕЩЕСТВ:</a:t>
            </a:r>
          </a:p>
          <a:p>
            <a:pPr algn="ctr">
              <a:buNone/>
            </a:pPr>
            <a:endParaRPr lang="ru-RU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990000"/>
                </a:solidFill>
                <a:latin typeface="Times New Roman" pitchFamily="18" charset="0"/>
              </a:rPr>
              <a:t> ИЗБЫТОЧНАЯ СМЕРТНОСТЬ,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990000"/>
                </a:solidFill>
                <a:latin typeface="Times New Roman" pitchFamily="18" charset="0"/>
              </a:rPr>
              <a:t>ВЫСОКАЯ ЧАСТОТА НЕСЧАСТНЫХ СЛУЧАЕВ, </a:t>
            </a:r>
          </a:p>
          <a:p>
            <a:pPr algn="ctr">
              <a:buNone/>
            </a:pPr>
            <a:endParaRPr lang="ru-RU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990000"/>
                </a:solidFill>
                <a:latin typeface="Times New Roman" pitchFamily="18" charset="0"/>
              </a:rPr>
              <a:t>РОСТ ПРЕСТУПНОСТИ, </a:t>
            </a:r>
          </a:p>
          <a:p>
            <a:pPr algn="ctr">
              <a:buNone/>
            </a:pPr>
            <a:endParaRPr lang="ru-RU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990000"/>
                </a:solidFill>
                <a:latin typeface="Times New Roman" pitchFamily="18" charset="0"/>
              </a:rPr>
              <a:t>ЭКОНОМИЧЕСКИЙ УЩЕРБ.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648200" y="2143116"/>
            <a:ext cx="4038600" cy="3983047"/>
          </a:xfrm>
        </p:spPr>
        <p:txBody>
          <a:bodyPr>
            <a:normAutofit fontScale="62500" lnSpcReduction="20000"/>
          </a:bodyPr>
          <a:lstStyle/>
          <a:p>
            <a:endParaRPr lang="ru-RU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r>
              <a:rPr lang="ru-RU" b="1" dirty="0" smtClean="0">
                <a:solidFill>
                  <a:srgbClr val="990000"/>
                </a:solidFill>
                <a:latin typeface="Times New Roman" pitchFamily="18" charset="0"/>
              </a:rPr>
              <a:t>УПОТРЕБЛЕНИЕ  ИХ  НЕ ЯВЛЯЕТСЯ ЭФФЕКТИВНЫМ СПОСОБОМ  РЕШЕНИЯ ПРОБЛЕМ,</a:t>
            </a:r>
          </a:p>
          <a:p>
            <a:endParaRPr lang="ru-RU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endParaRPr lang="ru-RU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r>
              <a:rPr lang="ru-RU" b="1" dirty="0" smtClean="0">
                <a:solidFill>
                  <a:srgbClr val="990000"/>
                </a:solidFill>
                <a:latin typeface="Times New Roman" pitchFamily="18" charset="0"/>
              </a:rPr>
              <a:t>  ФАКТИЧЕСКИ ПРОБЛЕМЫ УСУГУБЛЯЮТСЯ,</a:t>
            </a:r>
          </a:p>
          <a:p>
            <a:endParaRPr lang="ru-RU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endParaRPr lang="ru-RU" b="1" dirty="0" smtClean="0">
              <a:solidFill>
                <a:srgbClr val="990000"/>
              </a:solidFill>
              <a:latin typeface="Times New Roman" pitchFamily="18" charset="0"/>
            </a:endParaRPr>
          </a:p>
          <a:p>
            <a:r>
              <a:rPr lang="ru-RU" b="1" dirty="0" smtClean="0">
                <a:solidFill>
                  <a:srgbClr val="990000"/>
                </a:solidFill>
                <a:latin typeface="Times New Roman" pitchFamily="18" charset="0"/>
              </a:rPr>
              <a:t>ЧЕЛОВЕК СТАНОВИТСЯ  БОЛЕЕ НЕРВНЫМ  И НАПРЯЖЕННЫМ.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857388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990000"/>
                </a:solidFill>
                <a:latin typeface="Times New Roman" pitchFamily="18" charset="0"/>
              </a:rPr>
              <a:t>ТРАТА ДЕНЕГ НА НАРКОТИЧЕСКИЕ ВЕЩЕСТВА МОЖЕТ НАНЕСТИ СЕРЬЕЗНЫЙ УЩЕРБ СЕМЕЙНОМУ БЮДЖЕТУ</a:t>
            </a:r>
            <a:r>
              <a:rPr lang="ru-RU" b="1" dirty="0" smtClean="0">
                <a:solidFill>
                  <a:srgbClr val="990000"/>
                </a:solidFill>
                <a:latin typeface="Times New Roman" pitchFamily="18" charset="0"/>
              </a:rPr>
              <a:t>.</a:t>
            </a:r>
            <a:br>
              <a:rPr lang="ru-RU" b="1" dirty="0" smtClean="0">
                <a:solidFill>
                  <a:srgbClr val="990000"/>
                </a:solidFill>
                <a:latin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57364"/>
            <a:ext cx="4038600" cy="4268799"/>
          </a:xfrm>
        </p:spPr>
        <p:txBody>
          <a:bodyPr>
            <a:noAutofit/>
          </a:bodyPr>
          <a:lstStyle/>
          <a:p>
            <a:r>
              <a:rPr lang="ru-RU" sz="1400" b="1" i="1" dirty="0" smtClean="0"/>
              <a:t>Особое место в исходе наркомании занимает одиночество.</a:t>
            </a:r>
          </a:p>
          <a:p>
            <a:r>
              <a:rPr lang="ru-RU" sz="1400" b="1" i="1" dirty="0" smtClean="0"/>
              <a:t> Пожалуй, ни один человек не бывает так одинок и несчастен, как наркоман:</a:t>
            </a:r>
          </a:p>
          <a:p>
            <a:r>
              <a:rPr lang="ru-RU" sz="1400" b="1" i="1" dirty="0" smtClean="0"/>
              <a:t> отсутствие семьи,</a:t>
            </a:r>
          </a:p>
          <a:p>
            <a:r>
              <a:rPr lang="ru-RU" sz="1400" b="1" i="1" dirty="0" smtClean="0"/>
              <a:t> постоянной работы, профессии, </a:t>
            </a:r>
          </a:p>
          <a:p>
            <a:r>
              <a:rPr lang="ru-RU" sz="1400" b="1" i="1" dirty="0" smtClean="0"/>
              <a:t>иногда и постоянного места жительства, </a:t>
            </a:r>
          </a:p>
          <a:p>
            <a:r>
              <a:rPr lang="ru-RU" sz="1400" b="1" i="1" dirty="0" smtClean="0"/>
              <a:t>друзей и любимых занятий приводит к разрушению психики, замкнутости и деградации.</a:t>
            </a:r>
          </a:p>
          <a:p>
            <a:r>
              <a:rPr lang="ru-RU" sz="1400" b="1" i="1" dirty="0" smtClean="0"/>
              <a:t> Довольно часто, от безысходности, наркоманы кончают жизнь самоубийством. </a:t>
            </a:r>
          </a:p>
          <a:p>
            <a:r>
              <a:rPr lang="ru-RU" sz="1400" b="1" i="1" dirty="0" smtClean="0"/>
              <a:t>Многих затягивает уголовный мир, их постоянным местом жительства становится тюрьма, </a:t>
            </a:r>
          </a:p>
          <a:p>
            <a:r>
              <a:rPr lang="ru-RU" sz="1400" b="1" i="1" dirty="0" smtClean="0"/>
              <a:t>у других – психиатрическая больница.</a:t>
            </a:r>
          </a:p>
          <a:p>
            <a:endParaRPr lang="ru-RU" sz="1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8802"/>
            <a:ext cx="4038600" cy="4197361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i="1" dirty="0" smtClean="0"/>
              <a:t>А тех немногих, кому удалось выбраться из цепких пут наркотика, нормальным человеком уже назвать нельзя.  </a:t>
            </a:r>
          </a:p>
          <a:p>
            <a:r>
              <a:rPr lang="ru-RU" sz="6400" b="1" i="1" dirty="0" smtClean="0"/>
              <a:t>Наркомания не проходит бесследно. Глубокие изменения психики, </a:t>
            </a:r>
          </a:p>
          <a:p>
            <a:r>
              <a:rPr lang="ru-RU" sz="6400" b="1" i="1" dirty="0" smtClean="0"/>
              <a:t>склонность к депрессиям,</a:t>
            </a:r>
          </a:p>
          <a:p>
            <a:r>
              <a:rPr lang="ru-RU" sz="6400" b="1" i="1" dirty="0" smtClean="0"/>
              <a:t> ограниченные возможности получать радость от жизни,</a:t>
            </a:r>
          </a:p>
          <a:p>
            <a:r>
              <a:rPr lang="ru-RU" sz="6400" b="1" i="1" dirty="0" smtClean="0"/>
              <a:t> угрюмость и замкнутость характера, </a:t>
            </a:r>
          </a:p>
          <a:p>
            <a:r>
              <a:rPr lang="ru-RU" sz="6400" b="1" i="1" dirty="0" smtClean="0"/>
              <a:t>внутренняя пустота и эмоциональная бедность,</a:t>
            </a:r>
          </a:p>
          <a:p>
            <a:r>
              <a:rPr lang="ru-RU" sz="6400" b="1" i="1" dirty="0" smtClean="0"/>
              <a:t> пессимизм, </a:t>
            </a:r>
          </a:p>
          <a:p>
            <a:r>
              <a:rPr lang="ru-RU" sz="6400" b="1" i="1" dirty="0" smtClean="0"/>
              <a:t>телесные недуги остаются навсегда.</a:t>
            </a:r>
          </a:p>
          <a:p>
            <a:endParaRPr lang="ru-RU" sz="6400" b="1" i="1" dirty="0" smtClean="0"/>
          </a:p>
          <a:p>
            <a:endParaRPr lang="ru-RU" sz="6400" b="1" i="1" dirty="0" smtClean="0"/>
          </a:p>
          <a:p>
            <a:pPr>
              <a:buNone/>
            </a:pPr>
            <a:r>
              <a:rPr lang="ru-RU" sz="6400" b="1" i="1" dirty="0" smtClean="0"/>
              <a:t>Таково печальное наследие наркоман</a:t>
            </a:r>
            <a:r>
              <a:rPr lang="ru-RU" sz="6400" dirty="0" smtClean="0"/>
              <a:t>ии.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Финал, скрывающийся за пеленою «кайфа».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357554" y="1"/>
            <a:ext cx="5786446" cy="264318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latin typeface="Times New Roman" pitchFamily="18" charset="0"/>
              </a:rPr>
              <a:t>ТО, ЧТО ТВОИ РОВЕСНИКИ И  КУМИРЫ, СЧИТАЮТ ПРИЕМЛЕМЫМ ДЛЯ СЕБЯ, МОЖЕТ ОКАЗАТЬСЯ </a:t>
            </a:r>
          </a:p>
          <a:p>
            <a:pPr algn="ctr"/>
            <a:r>
              <a:rPr lang="ru-RU" sz="3600" b="1" dirty="0" smtClean="0">
                <a:solidFill>
                  <a:srgbClr val="FF0066"/>
                </a:solidFill>
                <a:latin typeface="Times New Roman" pitchFamily="18" charset="0"/>
              </a:rPr>
              <a:t>НЕНУЖНЫМ </a:t>
            </a:r>
          </a:p>
          <a:p>
            <a:pPr algn="ctr"/>
            <a:r>
              <a:rPr lang="ru-RU" sz="3600" b="1" dirty="0" smtClean="0">
                <a:solidFill>
                  <a:srgbClr val="FF0066"/>
                </a:solidFill>
                <a:latin typeface="Times New Roman" pitchFamily="18" charset="0"/>
              </a:rPr>
              <a:t>В  ТВОЕЙ ЖИЗНИ!</a:t>
            </a: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endParaRPr lang="ru-RU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7" name="Picture 11" descr="14he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348038" cy="5143512"/>
          </a:xfrm>
          <a:prstGeom prst="rect">
            <a:avLst/>
          </a:prstGeom>
          <a:noFill/>
        </p:spPr>
      </p:pic>
      <p:pic>
        <p:nvPicPr>
          <p:cNvPr id="8" name="Picture 12" descr="s4739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5" y="2643182"/>
            <a:ext cx="6858016" cy="392909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Презентация подготовлена  к конференции  «За здоровый образ жизни»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sz="2400" dirty="0" smtClean="0"/>
              <a:t>Совет республики «Радужная»   /6 класс/</a:t>
            </a:r>
          </a:p>
          <a:p>
            <a:r>
              <a:rPr lang="ru-RU" sz="1600" dirty="0" smtClean="0"/>
              <a:t>Ноябрь 2011года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Мои документы\Мои рисунки\Изображ 05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928934"/>
            <a:ext cx="8501122" cy="392906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7" descr="178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0"/>
            <a:ext cx="3929090" cy="2931223"/>
          </a:xfrm>
          <a:prstGeom prst="rect">
            <a:avLst/>
          </a:prstGeom>
          <a:noFill/>
        </p:spPr>
      </p:pic>
      <p:pic>
        <p:nvPicPr>
          <p:cNvPr id="6" name="Picture 8" descr="ima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0"/>
            <a:ext cx="4572032" cy="2928934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Мои документы\Мои рисунки\Изо 05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293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Мои документы\Мои рисунки\Изие 05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293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\Мои документы\Мои рисунки\Изобие 05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579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86190"/>
            <a:ext cx="8229600" cy="2857520"/>
          </a:xfrm>
        </p:spPr>
        <p:txBody>
          <a:bodyPr>
            <a:normAutofit fontScale="55000" lnSpcReduction="20000"/>
          </a:bodyPr>
          <a:lstStyle/>
          <a:p>
            <a:pPr algn="ctr">
              <a:tabLst>
                <a:tab pos="1381125" algn="l"/>
              </a:tabLst>
            </a:pP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</a:rPr>
              <a:t>ТОКСИЧЕСКИЕ  ВЕЩЕСТВА  ВЫЗЫВАЮТ  ТОКСИКОМАНИЮ. </a:t>
            </a:r>
          </a:p>
          <a:p>
            <a:pPr algn="ctr">
              <a:tabLst>
                <a:tab pos="1381125" algn="l"/>
              </a:tabLst>
            </a:pP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</a:rPr>
              <a:t>К  НИМ  ОТНОСЯТСЯ  ПРЕПОРАТЫ  БЫТОВОЙ  ХИМИИ:</a:t>
            </a:r>
          </a:p>
          <a:p>
            <a:pPr algn="ctr">
              <a:tabLst>
                <a:tab pos="1381125" algn="l"/>
              </a:tabLst>
            </a:pP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</a:rPr>
              <a:t> РАСТВАРИТЕЛИ</a:t>
            </a:r>
          </a:p>
          <a:p>
            <a:pPr algn="ctr">
              <a:tabLst>
                <a:tab pos="1381125" algn="l"/>
              </a:tabLst>
            </a:pP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</a:rPr>
              <a:t>ЛАКИ</a:t>
            </a:r>
          </a:p>
          <a:p>
            <a:pPr algn="ctr">
              <a:tabLst>
                <a:tab pos="1381125" algn="l"/>
              </a:tabLst>
            </a:pP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</a:rPr>
              <a:t> КЛЕЙ</a:t>
            </a:r>
          </a:p>
          <a:p>
            <a:pPr algn="ctr">
              <a:tabLst>
                <a:tab pos="1381125" algn="l"/>
              </a:tabLst>
            </a:pP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</a:rPr>
              <a:t> ЛЕКАРСТВЕННЫЕ СРЕДСТВА</a:t>
            </a:r>
          </a:p>
          <a:p>
            <a:pPr algn="ctr">
              <a:tabLst>
                <a:tab pos="1381125" algn="l"/>
              </a:tabLst>
            </a:pP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</a:rPr>
              <a:t> БЕНЗИН. </a:t>
            </a:r>
          </a:p>
          <a:p>
            <a:pPr algn="ctr">
              <a:tabLst>
                <a:tab pos="1381125" algn="l"/>
              </a:tabLst>
            </a:pP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</a:rPr>
              <a:t>ШИРОКОЕ  РАСПРОСТРАНЕНИЕ </a:t>
            </a:r>
            <a:r>
              <a:rPr lang="ru-RU" b="1" smtClean="0">
                <a:solidFill>
                  <a:srgbClr val="009900"/>
                </a:solidFill>
                <a:latin typeface="Times New Roman" pitchFamily="18" charset="0"/>
              </a:rPr>
              <a:t>ПОЛУЧИЛИ ТРАНКВИЛИЗАТОРЫ   </a:t>
            </a: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</a:rPr>
              <a:t>И  ДИМЕДРОЛ</a:t>
            </a:r>
          </a:p>
          <a:p>
            <a:pPr algn="ctr">
              <a:tabLst>
                <a:tab pos="1381125" algn="l"/>
              </a:tabLst>
            </a:pPr>
            <a:endParaRPr lang="ru-RU" b="1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tabLst>
                <a:tab pos="1381125" algn="l"/>
              </a:tabLst>
            </a:pPr>
            <a:r>
              <a:rPr lang="ru-RU" b="1" dirty="0" smtClean="0">
                <a:solidFill>
                  <a:srgbClr val="009900"/>
                </a:solidFill>
                <a:latin typeface="Times New Roman" pitchFamily="18" charset="0"/>
              </a:rPr>
              <a:t>ОНИ  ПОРАЖАЮТ ГОЛОВНОЙ МОЗГ,  НАРУШАЮТ ПАМЯТЬ, СООБРАЗИТЕЛЬНОСТЬ,  ПРИВОДЯТ  К  ДЕГРАДАЦИИ  ЛИЧНОСТИ.</a:t>
            </a:r>
          </a:p>
          <a:p>
            <a:pPr algn="ctr">
              <a:buNone/>
              <a:tabLst>
                <a:tab pos="1381125" algn="l"/>
              </a:tabLst>
            </a:pPr>
            <a:endParaRPr lang="ru-RU" b="1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6" descr="toksikomaniya-podrostkov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786188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Безымянны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47750" y="2524919"/>
            <a:ext cx="2857500" cy="2438400"/>
          </a:xfrm>
          <a:prstGeom prst="rect">
            <a:avLst/>
          </a:prstGeom>
          <a:noFill/>
        </p:spPr>
      </p:pic>
      <p:pic>
        <p:nvPicPr>
          <p:cNvPr id="6" name="Picture 11" descr="Безымянны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238750" y="2524919"/>
            <a:ext cx="2857500" cy="24384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11" descr="Безымян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04767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0"/>
            <a:ext cx="9144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FF"/>
                </a:solidFill>
                <a:latin typeface="Times New Roman" pitchFamily="18" charset="0"/>
              </a:rPr>
              <a:t>ТОКСИКОМАНИЧЕСКИЕ </a:t>
            </a:r>
          </a:p>
          <a:p>
            <a:pPr algn="ctr"/>
            <a:r>
              <a:rPr lang="ru-RU" b="1" dirty="0" smtClean="0">
                <a:solidFill>
                  <a:srgbClr val="DA5800"/>
                </a:solidFill>
                <a:latin typeface="Times New Roman" pitchFamily="18" charset="0"/>
              </a:rPr>
              <a:t>НИКОТИН</a:t>
            </a:r>
          </a:p>
          <a:p>
            <a:pPr algn="ctr"/>
            <a:r>
              <a:rPr lang="ru-RU" b="1" dirty="0" smtClean="0">
                <a:solidFill>
                  <a:srgbClr val="DA5800"/>
                </a:solidFill>
                <a:latin typeface="Times New Roman" pitchFamily="18" charset="0"/>
              </a:rPr>
              <a:t>АЛКОГОЛЬ </a:t>
            </a:r>
          </a:p>
          <a:p>
            <a:pPr algn="ctr"/>
            <a:r>
              <a:rPr lang="ru-RU" b="1" dirty="0" smtClean="0">
                <a:solidFill>
                  <a:srgbClr val="DA5800"/>
                </a:solidFill>
                <a:latin typeface="Times New Roman" pitchFamily="18" charset="0"/>
              </a:rPr>
              <a:t>СНОТВОРНОЕ</a:t>
            </a:r>
          </a:p>
          <a:p>
            <a:pPr algn="ctr"/>
            <a:r>
              <a:rPr lang="ru-RU" b="1" dirty="0" smtClean="0">
                <a:solidFill>
                  <a:srgbClr val="DA5800"/>
                </a:solidFill>
                <a:latin typeface="Times New Roman" pitchFamily="18" charset="0"/>
              </a:rPr>
              <a:t>РАСТВОРИТЕЛИ</a:t>
            </a:r>
          </a:p>
          <a:p>
            <a:pPr algn="ctr"/>
            <a:r>
              <a:rPr lang="ru-RU" b="1" dirty="0" smtClean="0">
                <a:solidFill>
                  <a:srgbClr val="DA5800"/>
                </a:solidFill>
                <a:latin typeface="Times New Roman" pitchFamily="18" charset="0"/>
              </a:rPr>
              <a:t>КЛЕЙ   </a:t>
            </a:r>
          </a:p>
          <a:p>
            <a:pPr algn="ctr"/>
            <a:r>
              <a:rPr lang="ru-RU" b="1" dirty="0" smtClean="0">
                <a:solidFill>
                  <a:srgbClr val="DA5800"/>
                </a:solidFill>
                <a:latin typeface="Times New Roman" pitchFamily="18" charset="0"/>
              </a:rPr>
              <a:t>БЕНЗИН</a:t>
            </a:r>
            <a:endParaRPr lang="ru-RU" b="1" dirty="0">
              <a:solidFill>
                <a:srgbClr val="DA5800"/>
              </a:solidFill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212095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b="1" dirty="0">
              <a:solidFill>
                <a:srgbClr val="DA58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1204059951_narik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87869" y="1481138"/>
            <a:ext cx="6168262" cy="45259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14290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</a:rPr>
              <a:t> ВСЕГДА ОТРАВЛЯЮЩЕ ДЕЙСТВУЮТ НА РАБОТУ МОЗГА И ЦЕНТРАЛЬНУЮ НЕРВНУЮ СИСТЕМУ  (МОЖЕТ БЫТЬ ОСТАНОВКА ДЫХАНИЯ ИЛИ НАРУШЕНИЕ ДЕЯТЕЛЬНОСТИ СЕРДЦА).</a:t>
            </a: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3714752"/>
            <a:ext cx="7772400" cy="264320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</a:rPr>
              <a:t>СО ВРЕМЕНЕМ ПРИНИМАЮТ БОЛЬШУЮ ДОЗУ ВЕЩЕСТВА, ДЛЯ ПОЛУЧЕНИЯ ТЕХ ЖЕ САМЫХ ОЩУЩЕНИЙ, ЧТО БЫЛИ ПЕРВОНАЧАЛЬНО.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2313" y="142852"/>
            <a:ext cx="7772400" cy="307183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</a:rPr>
              <a:t>ОНИ ПРОИЗВОДЯТ ВРЕМЕННЫЙ ЭФФЕКТ. </a:t>
            </a:r>
          </a:p>
          <a:p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</a:rPr>
              <a:t>ПЕРИОД  ХОРОШЕГО НАСТРОЕНИЯ </a:t>
            </a:r>
          </a:p>
          <a:p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</a:rPr>
              <a:t>ОБЯЗАТЕЛЬНО СМЕНЯЕТСЯ ДЕПРЕССИЕЙ, </a:t>
            </a:r>
          </a:p>
          <a:p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</a:rPr>
              <a:t>УСТАЛОСТЬЮ.</a:t>
            </a:r>
            <a:endParaRPr lang="ru-RU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204</TotalTime>
  <Words>370</Words>
  <Application>Microsoft Office PowerPoint</Application>
  <PresentationFormat>Экран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Токсикомания- один из видов наркомании.</vt:lpstr>
      <vt:lpstr>Слайд 2</vt:lpstr>
      <vt:lpstr>Слайд 3</vt:lpstr>
      <vt:lpstr>Слайд 4</vt:lpstr>
      <vt:lpstr>Слайд 5</vt:lpstr>
      <vt:lpstr>Слайд 6</vt:lpstr>
      <vt:lpstr>Слайд 7</vt:lpstr>
      <vt:lpstr>  </vt:lpstr>
      <vt:lpstr>СО ВРЕМЕНЕМ ПРИНИМАЮТ БОЛЬШУЮ ДОЗУ ВЕЩЕСТВА, ДЛЯ ПОЛУЧЕНИЯ ТЕХ ЖЕ САМЫХ ОЩУЩЕНИЙ, ЧТО БЫЛИ ПЕРВОНАЧАЛЬНО.</vt:lpstr>
      <vt:lpstr>ТРАТА ДЕНЕГ НА НАРКОТИЧЕСКИЕ ВЕЩЕСТВА МОЖЕТ НАНЕСТИ СЕРЬЕЗНЫЙ УЩЕРБ СЕМЕЙНОМУ БЮДЖЕТУ. </vt:lpstr>
      <vt:lpstr> Финал, скрывающийся за пеленою «кайфа». 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xxx</cp:lastModifiedBy>
  <cp:revision>51</cp:revision>
  <dcterms:created xsi:type="dcterms:W3CDTF">2011-11-19T16:45:48Z</dcterms:created>
  <dcterms:modified xsi:type="dcterms:W3CDTF">2011-12-30T13:54:23Z</dcterms:modified>
</cp:coreProperties>
</file>