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42"/>
  </p:notesMasterIdLst>
  <p:handoutMasterIdLst>
    <p:handoutMasterId r:id="rId43"/>
  </p:handoutMasterIdLst>
  <p:sldIdLst>
    <p:sldId id="374" r:id="rId2"/>
    <p:sldId id="257" r:id="rId3"/>
    <p:sldId id="261" r:id="rId4"/>
    <p:sldId id="264" r:id="rId5"/>
    <p:sldId id="341" r:id="rId6"/>
    <p:sldId id="267" r:id="rId7"/>
    <p:sldId id="268" r:id="rId8"/>
    <p:sldId id="269" r:id="rId9"/>
    <p:sldId id="271" r:id="rId10"/>
    <p:sldId id="272" r:id="rId11"/>
    <p:sldId id="342" r:id="rId12"/>
    <p:sldId id="276" r:id="rId13"/>
    <p:sldId id="277" r:id="rId14"/>
    <p:sldId id="343" r:id="rId15"/>
    <p:sldId id="344" r:id="rId16"/>
    <p:sldId id="345" r:id="rId17"/>
    <p:sldId id="346" r:id="rId18"/>
    <p:sldId id="280" r:id="rId19"/>
    <p:sldId id="281" r:id="rId20"/>
    <p:sldId id="285" r:id="rId21"/>
    <p:sldId id="290" r:id="rId22"/>
    <p:sldId id="291" r:id="rId23"/>
    <p:sldId id="292" r:id="rId24"/>
    <p:sldId id="347" r:id="rId25"/>
    <p:sldId id="348" r:id="rId26"/>
    <p:sldId id="349" r:id="rId27"/>
    <p:sldId id="350" r:id="rId28"/>
    <p:sldId id="351" r:id="rId29"/>
    <p:sldId id="375" r:id="rId30"/>
    <p:sldId id="376" r:id="rId31"/>
    <p:sldId id="377" r:id="rId32"/>
    <p:sldId id="378" r:id="rId33"/>
    <p:sldId id="382" r:id="rId34"/>
    <p:sldId id="381" r:id="rId35"/>
    <p:sldId id="359" r:id="rId36"/>
    <p:sldId id="362" r:id="rId37"/>
    <p:sldId id="296" r:id="rId38"/>
    <p:sldId id="363" r:id="rId39"/>
    <p:sldId id="361" r:id="rId40"/>
    <p:sldId id="38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94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4B769DF9-4689-4241-8A71-57B69671270D}" type="datetimeFigureOut">
              <a:rPr lang="ru-RU"/>
              <a:pPr/>
              <a:t>30.12.2011</a:t>
            </a:fld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690F1931-EB1D-4080-B9EF-80C65CA32D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3A8085D2-C14E-411B-A10E-371732C34DD1}" type="datetimeFigureOut">
              <a:rPr lang="ru-RU"/>
              <a:pPr/>
              <a:t>30.12.2011</a:t>
            </a:fld>
            <a:endParaRPr lang="ru-RU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26CAA156-7DB8-44B5-9E52-6511523368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A156-7DB8-44B5-9E52-6511523368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AA156-7DB8-44B5-9E52-65115233686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6E7E18-9163-4EF6-9305-F06EDA2C7BA7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638D79-493F-4982-A66F-F712FD7089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5B5C58-41ED-47F3-B0B7-37965DF37A88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93B14C-3973-4632-A2EA-08FF7C54C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F43F23-F70E-4F3E-AE0D-1F17B3269F56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914D08-731A-4220-B5DD-365C9CD980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2FAACB-BF4E-492B-A22D-1D1648075473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A56DAC-DAF5-44B8-B042-0E9C12CF2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7F61F1-2358-48EB-AC5B-4353DDE7D0BC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ADE5DA-C169-4EF3-A4F0-3A67AAF076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D65A3-19CB-4D0C-912A-01DB12843B30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9C86B-A056-41FD-B9DD-7206041FC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5B884A-E7EC-423D-ABB8-57D254DBA3CB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397CE1-B16D-4ED0-9AA6-E52A9BBAE3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811D24-858F-4D6C-B1C6-FCA8135AB846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94EDC9-D712-4603-9B06-E01812B5FD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C816B8-A208-4BBD-A4CA-4C94676D3C97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E49C99-A4F5-4E8B-AA10-45460C943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FD0828-BB8A-4008-8A63-A8296B274189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6A3944-AB86-4FE6-B754-D3E945CF6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EE5876-4001-4F0D-8EB1-23DAC0D6AD71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D0F9F6-D790-4E25-B12A-9DA41DCACE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8DC094B-19E3-4FAA-A405-6571E158D554}" type="datetimeFigureOut">
              <a:rPr lang="ru-RU" smtClean="0"/>
              <a:pPr>
                <a:defRPr/>
              </a:pPr>
              <a:t>30.12.2011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CEBAF5-B9FF-4377-9E89-37786F0EA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plus.ru/img4/s/w/swonder85/th_w400_d180c507c702a93adc0721c9a24fe791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i.ru/Txt/Front/0803/Duel/Main/zhukov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hrono.info/img/vov/zhukov_halhin.jpg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atnikjournal.narod.ru/200801/ogon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600079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latin typeface="Book Antiqua" pitchFamily="18" charset="0"/>
              </a:rPr>
              <a:t>  Я познакомился </a:t>
            </a:r>
            <a:br>
              <a:rPr lang="ru-RU" sz="7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Book Antiqua" pitchFamily="18" charset="0"/>
              </a:rPr>
              <a:t>             с тобой ,</a:t>
            </a:r>
            <a:br>
              <a:rPr lang="ru-RU" sz="7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Book Antiqua" pitchFamily="18" charset="0"/>
              </a:rPr>
              <a:t>              война.</a:t>
            </a:r>
            <a:r>
              <a:rPr lang="ru-RU" sz="7200" b="1" i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sz="72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13"/>
            <a:ext cx="9144000" cy="785812"/>
          </a:xfrm>
        </p:spPr>
        <p:txBody>
          <a:bodyPr>
            <a:normAutofit fontScale="4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ночам в небо поднимались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аэростаты воздушного заграждения.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0" name="Picture 2" descr="Картинка 23 из 7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8"/>
            <a:ext cx="9144000" cy="642937"/>
          </a:xfrm>
        </p:spPr>
        <p:txBody>
          <a:bodyPr>
            <a:normAutofit fontScale="4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 была опоясана противотанковыми рвами и надолбами, проволочными заграждениями, окопами, дотами и дзотами.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1" descr="G:\БИТВА ПОД МОСКВОЙ\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13"/>
            <a:ext cx="9144000" cy="714375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эти грозные дни сотни тысяч москвичей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вступали в народное ополчение.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4" descr="Картинка 2 из 26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7910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БИТВА ПОД МОСКВОЙ\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-24"/>
            <a:ext cx="4572000" cy="690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Картинка 26 из 26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46434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63"/>
            <a:ext cx="9144000" cy="12144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Днем и ночью работали московские заводы.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готовили оружие для борьбы с врагом.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Мужчин, ушедших на фронт, заменили женщины, старики, подростки.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16388" name="Picture 4" descr="Картинка 11 из 4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2571750"/>
            <a:ext cx="4143375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Москва! Ты в солдатской шинели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Прошла, не склонив головы!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сколько б мы песен ни пели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Их мало для нашей Москвы.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                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Михаил Светлов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Admin\Рабочий стол\Новая папка\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3" y="142875"/>
            <a:ext cx="4786312" cy="658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50"/>
            <a:ext cx="9144000" cy="85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7 ноября 1941 г. на Красной площади состоялся военный парад.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Его участники прямо с парада уходили фронт. </a:t>
            </a:r>
            <a:endParaRPr lang="ru-RU" sz="1800" b="1" dirty="0">
              <a:latin typeface="+mj-lt"/>
            </a:endParaRPr>
          </a:p>
        </p:txBody>
      </p:sp>
      <p:pic>
        <p:nvPicPr>
          <p:cNvPr id="28673" name="Picture 1" descr="G:\БИТВА ПОД МОСКВОЙ\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63"/>
            <a:ext cx="4286250" cy="12858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Парад произвел огромное впечатление и на советских граждан. То, что И. В.Сталин присутствовал на параде в Москве и приветствовал красноармейцев с трибуны мавзолея, вселяло в них уверенность и бодрость.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2226" name="Picture 2" descr="Картинка 4 из 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214810" y="0"/>
            <a:ext cx="49291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2786058"/>
            <a:ext cx="4643438" cy="371475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Оборону Москвы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возглавил генерал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Георгий Константинович Жуков.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4" name="Picture 2" descr="Картинка 19 из 5534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5429256" cy="6865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3643315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меня спрашивают, что больше всего запомнилось из минувшей войны, я всегда отвечаю: битва за Москву.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Георгий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Константинович Жуков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www.lki.ru/Txt/Front/0803/Duel/Main/zhuko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85728"/>
            <a:ext cx="4357717" cy="359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Картинка 67 из 5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214290"/>
            <a:ext cx="392909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28652"/>
            <a:ext cx="9286908" cy="321471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i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Битва </a:t>
            </a:r>
            <a:br>
              <a:rPr lang="ru-RU" sz="9600" b="1" i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9600" b="1" i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под Москвой</a:t>
            </a:r>
            <a:endParaRPr lang="ru-RU" sz="9600" b="1" i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Picture 4" descr="45458320_10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86125"/>
            <a:ext cx="8858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73738"/>
            <a:ext cx="9144000" cy="1084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соотношение сил было в пользу гитлеровцев.    Враг превосходил по численности войск, танков, самолетов, артиллерии и минометов.  В конце октября бои шли уже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80 - 100 км от Москвы.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49" name="Picture 1" descr="G:\БИТВА ПОД МОСКВОЙ\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0" y="3580983"/>
            <a:ext cx="4386263" cy="3139321"/>
          </a:xfrm>
        </p:spPr>
        <p:txBody>
          <a:bodyPr wrap="square" tIns="45720" anchor="ctr">
            <a:spAutoFit/>
          </a:bodyPr>
          <a:lstStyle/>
          <a:p>
            <a:pPr mar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А по брусчатке в белой мгле 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Все ускоряла шаг пехота. 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Взор устремлен на Мавзолей,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А в том строю и наша рота. </a:t>
            </a:r>
          </a:p>
          <a:p>
            <a:pPr marL="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Час 2 минуты 6ыл парад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 И каждый шаг взвывал набатом: 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- Вернись с победою, солдат! –</a:t>
            </a:r>
            <a:b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r>
              <a:rPr lang="ru-RU" sz="1800" b="1" dirty="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>И он вернулся в сорок пятом. </a:t>
            </a:r>
          </a:p>
        </p:txBody>
      </p:sp>
      <p:pic>
        <p:nvPicPr>
          <p:cNvPr id="1026" name="Picture 2" descr="C:\Documents and Settings\Admin\Рабочий стол\Новая папка\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32322" cy="348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Новая папка\42_80_11132319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6" name="Rectangle 1"/>
          <p:cNvSpPr txBox="1">
            <a:spLocks noChangeArrowheads="1"/>
          </p:cNvSpPr>
          <p:nvPr/>
        </p:nvSpPr>
        <p:spPr bwMode="auto">
          <a:xfrm>
            <a:off x="4857750" y="357188"/>
            <a:ext cx="4286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ea typeface="Times New Roman" pitchFamily="18" charset="0"/>
                <a:cs typeface="Arial" charset="0"/>
              </a:rPr>
              <a:t>По Красной площади идет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B шинель одетая Россия. 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Пол за полком, за взводом взвод, 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Снег хлещет хлопьями косыми. </a:t>
            </a:r>
          </a:p>
          <a:p>
            <a:endParaRPr lang="ru-RU" b="1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>
                <a:ea typeface="Times New Roman" pitchFamily="18" charset="0"/>
                <a:cs typeface="Arial" charset="0"/>
              </a:rPr>
              <a:t>От стен Кремлевских шли войска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К передовой походным строем,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Плечом к плечу, штык y виска,</a:t>
            </a:r>
            <a:br>
              <a:rPr lang="ru-RU" b="1">
                <a:ea typeface="Times New Roman" pitchFamily="18" charset="0"/>
                <a:cs typeface="Arial" charset="0"/>
              </a:rPr>
            </a:br>
            <a:r>
              <a:rPr lang="ru-RU" b="1">
                <a:ea typeface="Times New Roman" pitchFamily="18" charset="0"/>
                <a:cs typeface="Arial" charset="0"/>
              </a:rPr>
              <a:t>Винтовки, не остывшие от боя. </a:t>
            </a:r>
          </a:p>
          <a:p>
            <a:pPr eaLnBrk="0" hangingPunct="0"/>
            <a:endParaRPr lang="ru-RU" b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688"/>
            <a:ext cx="9144000" cy="12144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Сопротивление Красной Армии истощило силы фашистских войск.    К фронту были подтянуты воинские подкрепления,  готовилось наступление. Оно началось 5 декабря.                                                      Битва за Москву шла более двухсот суток.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G:\БИТВА ПОД МОСКВОЙ\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00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86387"/>
            <a:ext cx="9144000" cy="1428761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>
                <a:latin typeface="+mj-lt"/>
              </a:rPr>
              <a:t>Не выдержав натиска, фашисты отступали, бросая </a:t>
            </a:r>
            <a:r>
              <a:rPr lang="ru-RU" sz="1900" b="1" dirty="0" err="1" smtClean="0">
                <a:latin typeface="+mj-lt"/>
              </a:rPr>
              <a:t>оружие,боевую</a:t>
            </a:r>
            <a:r>
              <a:rPr lang="ru-RU" sz="1900" b="1" dirty="0" smtClean="0">
                <a:latin typeface="+mj-lt"/>
              </a:rPr>
              <a:t>   технику, оставляя тысячи убитых, раненых, обмороженных.   Поражение немцев под Москвой подняло дух нашего народа.  Это событие оказало решающее влияние на ход     Великой Отечественной войны.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22" name="Picture 2" descr="G:\БИТВА ПОД МОСКВОЙ\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38"/>
            <a:ext cx="9144000" cy="10715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 бойцов дивизии генерала И. В. Панфилова во главе с политруком                                   В.Г. Клочковым совершили бессмертный подвиг.                                                                      16ноября началось новое немецко-фашистское наступление на Москву.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6" name="Picture 4" descr="Картинка 18 из 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571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2428875"/>
            <a:ext cx="4357687" cy="421481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Именно тогда на всю страну стали известны слова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воина-панфиловца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Василия Георгиевича Клочкова   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                            «Велика Россия, а отступать некуда: позади - Москва!».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8" name="Picture 4" descr="Картинка 14 из 6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691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72125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тот день выдающийся подвиг совершили 28 бойцов 4-й роты  2-го батальона 1075-го стрелкового полка во главе с Клочковым,   которые занимали оборону в районе разъезда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Дубосеково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вблизи Волоколамска.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Картинка 32 из 1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3000375"/>
            <a:ext cx="4071937" cy="35718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Герои-панфиловцы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четырехчасовом бою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подбили 18 вражеских танков,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почти все погибли,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том числе политрук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Василий Клочков.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034" name="Picture 2" descr="Картинка 2 из 17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2 из 2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img12034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:\БИТВА ПОД МОСКВОЙ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63075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52400"/>
            <a:ext cx="4914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e68d5d9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65 лет Победе\седойки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5008" y="0"/>
            <a:ext cx="3071812" cy="3857628"/>
          </a:xfrm>
          <a:prstGeom prst="rect">
            <a:avLst/>
          </a:prstGeom>
        </p:spPr>
      </p:pic>
      <p:pic>
        <p:nvPicPr>
          <p:cNvPr id="3" name="Picture 2" descr="C:\Documents and Settings\Иринка\Рабочий стол\ВОВ\учителятыл\img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2676750" cy="3337165"/>
          </a:xfrm>
          <a:prstGeom prst="rect">
            <a:avLst/>
          </a:prstGeom>
        </p:spPr>
      </p:pic>
      <p:pic>
        <p:nvPicPr>
          <p:cNvPr id="4" name="Picture 2" descr="C:\Documents and Settings\Иринка\Мои документы\Мои рисунки\img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571876"/>
            <a:ext cx="4500594" cy="26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214290"/>
            <a:ext cx="2428892" cy="620477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latin typeface="Calibri" pitchFamily="34" charset="0"/>
              </a:rPr>
              <a:t>И наши </a:t>
            </a:r>
            <a:r>
              <a:rPr lang="ru-RU" dirty="0" err="1" smtClean="0">
                <a:latin typeface="Calibri" pitchFamily="34" charset="0"/>
              </a:rPr>
              <a:t>тогульчане</a:t>
            </a:r>
            <a:r>
              <a:rPr lang="ru-RU" dirty="0" smtClean="0">
                <a:latin typeface="Calibri" pitchFamily="34" charset="0"/>
              </a:rPr>
              <a:t> защищали столицу  Родины – Москву: </a:t>
            </a:r>
            <a:endParaRPr lang="ru-RU" dirty="0" smtClean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Тасенко</a:t>
            </a:r>
            <a:r>
              <a:rPr lang="ru-RU" sz="2400" b="1" dirty="0" smtClean="0">
                <a:latin typeface="Calibri" pitchFamily="34" charset="0"/>
              </a:rPr>
              <a:t> Николай Сергеевич.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err="1" smtClean="0">
                <a:latin typeface="Calibri" pitchFamily="34" charset="0"/>
              </a:rPr>
              <a:t>Седойкин</a:t>
            </a:r>
            <a:r>
              <a:rPr lang="ru-RU" sz="2400" b="1" dirty="0" smtClean="0">
                <a:latin typeface="Calibri" pitchFamily="34" charset="0"/>
              </a:rPr>
              <a:t>  Иван </a:t>
            </a:r>
            <a:r>
              <a:rPr lang="ru-RU" sz="2400" b="1" dirty="0" err="1" smtClean="0">
                <a:latin typeface="Calibri" pitchFamily="34" charset="0"/>
              </a:rPr>
              <a:t>Артемьевич</a:t>
            </a:r>
            <a:r>
              <a:rPr lang="ru-RU" sz="2400" b="1" dirty="0" smtClean="0">
                <a:latin typeface="Calibri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err="1" smtClean="0">
                <a:latin typeface="Calibri" pitchFamily="34" charset="0"/>
              </a:rPr>
              <a:t>Буткеев</a:t>
            </a:r>
            <a:r>
              <a:rPr lang="ru-RU" sz="2400" b="1" dirty="0" smtClean="0">
                <a:latin typeface="Calibri" pitchFamily="34" charset="0"/>
              </a:rPr>
              <a:t> Александр Александрович,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smtClean="0">
                <a:latin typeface="Calibri" pitchFamily="34" charset="0"/>
              </a:rPr>
              <a:t>Казанцев Иннокентий Андреевич,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dirty="0" err="1" smtClean="0">
                <a:latin typeface="Calibri" pitchFamily="34" charset="0"/>
              </a:rPr>
              <a:t>Миляев</a:t>
            </a:r>
            <a:r>
              <a:rPr lang="ru-RU" sz="2400" b="1" dirty="0" smtClean="0">
                <a:latin typeface="Calibri" pitchFamily="34" charset="0"/>
              </a:rPr>
              <a:t> Дмитрий Васильевич,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dirty="0" smtClean="0">
              <a:latin typeface="Calibri" pitchFamily="34" charset="0"/>
            </a:endParaRPr>
          </a:p>
        </p:txBody>
      </p:sp>
      <p:pic>
        <p:nvPicPr>
          <p:cNvPr id="7" name="Picture 2" descr="C:\Documents and Settings\Иринка\Мои документы\Мои рисунки\img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357222" y="3357562"/>
            <a:ext cx="3143272" cy="32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72074"/>
            <a:ext cx="6357982" cy="928694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победу  за мир, за свободу сражались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929330"/>
            <a:ext cx="6992968" cy="928670"/>
          </a:xfrm>
        </p:spPr>
        <p:txBody>
          <a:bodyPr>
            <a:normAutofit fontScale="92500"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Тырыкин</a:t>
            </a:r>
            <a:r>
              <a:rPr lang="ru-RU" sz="2000" b="1" i="1" dirty="0" smtClean="0">
                <a:solidFill>
                  <a:srgbClr val="FF0000"/>
                </a:solidFill>
              </a:rPr>
              <a:t> Никифор Алексеевич,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Пайвин</a:t>
            </a:r>
            <a:r>
              <a:rPr lang="ru-RU" sz="2000" b="1" i="1" dirty="0" smtClean="0">
                <a:solidFill>
                  <a:srgbClr val="FF0000"/>
                </a:solidFill>
              </a:rPr>
              <a:t> Пётр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Ульянович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Аксенюк</a:t>
            </a:r>
            <a:r>
              <a:rPr lang="ru-RU" sz="2000" b="1" i="1" dirty="0" smtClean="0">
                <a:solidFill>
                  <a:srgbClr val="FF0000"/>
                </a:solidFill>
              </a:rPr>
              <a:t> Алексей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Лазаревич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Documents and Settings\Иринка\Мои документы\Мои рисунки\img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1857364"/>
            <a:ext cx="6286544" cy="4241631"/>
          </a:xfrm>
          <a:prstGeom prst="rect">
            <a:avLst/>
          </a:prstGeom>
        </p:spPr>
      </p:pic>
      <p:pic>
        <p:nvPicPr>
          <p:cNvPr id="6" name="Picture 4" descr="C:\Documents and Settings\Иринка\Мои документы\Мои рисунки\img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42910" y="428604"/>
            <a:ext cx="6429420" cy="4429156"/>
          </a:xfrm>
          <a:prstGeom prst="rect">
            <a:avLst/>
          </a:prstGeom>
          <a:noFill/>
        </p:spPr>
      </p:pic>
      <p:pic>
        <p:nvPicPr>
          <p:cNvPr id="7" name="Picture 2" descr="F:\65 лет Победе\пави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28604"/>
            <a:ext cx="285752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929066"/>
            <a:ext cx="7772400" cy="2500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Курганов </a:t>
            </a:r>
            <a:r>
              <a:rPr lang="ru-RU" sz="2800" dirty="0" err="1" smtClean="0">
                <a:solidFill>
                  <a:srgbClr val="FF0000"/>
                </a:solidFill>
              </a:rPr>
              <a:t>пётр</a:t>
            </a:r>
            <a:r>
              <a:rPr lang="ru-RU" sz="2800" dirty="0" smtClean="0">
                <a:solidFill>
                  <a:srgbClr val="FF0000"/>
                </a:solidFill>
              </a:rPr>
              <a:t> Никитович,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Сорокина Тамара Трофимовна,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Филков Михаил Алексеевич,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Костёнков</a:t>
            </a:r>
            <a:r>
              <a:rPr lang="ru-RU" sz="2800" dirty="0" smtClean="0">
                <a:solidFill>
                  <a:srgbClr val="FF0000"/>
                </a:solidFill>
              </a:rPr>
              <a:t> Иван Фёдорович     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и многие  другие.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7718" y="500042"/>
            <a:ext cx="8336282" cy="31432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Сражались под Москвой и другие </a:t>
            </a:r>
            <a:r>
              <a:rPr lang="ru-RU" sz="3200" b="1" dirty="0" err="1" smtClean="0">
                <a:solidFill>
                  <a:srgbClr val="C00000"/>
                </a:solidFill>
              </a:rPr>
              <a:t>тогульчане</a:t>
            </a:r>
            <a:r>
              <a:rPr lang="ru-RU" sz="3200" b="1" dirty="0">
                <a:solidFill>
                  <a:srgbClr val="C00000"/>
                </a:solidFill>
              </a:rPr>
              <a:t>: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Сорокин Алексей Михайлович,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Воропаев Павел Фёдорович,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Дьяченко Николай Яковлевич,</a:t>
            </a: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Мамков</a:t>
            </a:r>
            <a:r>
              <a:rPr lang="ru-RU" sz="3200" b="1" dirty="0" smtClean="0">
                <a:solidFill>
                  <a:srgbClr val="FF0000"/>
                </a:solidFill>
              </a:rPr>
              <a:t> Пётр Матвеевич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Картинка 42 из 2720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12" descr="Картинка 3 из 1873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285750"/>
            <a:ext cx="23320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286375"/>
            <a:ext cx="9144000" cy="1571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+mj-lt"/>
              </a:rPr>
              <a:t>Памятник-монумент защитникам Москвы был открыт 24 июня 1974 года и расположен на 40-м километре Ленинградского шоссе у въезда    в Зеленоград,  город вблизи ст. Крюково,    где в годы войны проходили ожесточенные бои и где были                               окончательно остановлены германские дивизии.</a:t>
            </a:r>
            <a:br>
              <a:rPr lang="ru-RU" sz="1800" b="1" dirty="0" smtClean="0">
                <a:latin typeface="+mj-lt"/>
              </a:rPr>
            </a:br>
            <a:endParaRPr lang="ru-RU" sz="1800" b="1" dirty="0">
              <a:latin typeface="+mj-lt"/>
            </a:endParaRPr>
          </a:p>
        </p:txBody>
      </p:sp>
      <p:pic>
        <p:nvPicPr>
          <p:cNvPr id="4097" name="Picture 1" descr="C:\Documents and Settings\Admin\Рабочий стол\51385b8e7b34cf2daf5da6860eb9b8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3"/>
            <a:ext cx="5500688" cy="3500437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мая 1965 года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Москве было присвоено почетное звание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«город-герой»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огромный вклад трудящихся Москвы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дело обороны столицы и разгром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немцев под Москвой.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Картинка 26 из 184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0"/>
            <a:ext cx="3786214" cy="284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106 из 429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76993" y="2285992"/>
            <a:ext cx="3667008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Картинка 10 из 1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076825" cy="36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6" name="Picture 10" descr="Картинка 48 из 1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285728"/>
            <a:ext cx="3500462" cy="257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8" name="Picture 12" descr="Картинка 67 из 1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929066"/>
            <a:ext cx="3643338" cy="268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70" name="Picture 14" descr="Картинка 72 из 1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7175" y="3057524"/>
            <a:ext cx="5076825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9" y="214290"/>
            <a:ext cx="6572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</a:rPr>
              <a:t>Мы свою победу выстрадали честно,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Преданы святому кровному родству.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В каждом новом доме, в каждой новой песне</a:t>
            </a:r>
            <a:br>
              <a:rPr lang="ru-RU" b="1" dirty="0">
                <a:latin typeface="+mj-lt"/>
              </a:rPr>
            </a:br>
            <a:r>
              <a:rPr lang="ru-RU" b="1" dirty="0">
                <a:latin typeface="+mj-lt"/>
              </a:rPr>
              <a:t>Помните ушедших в битву за Москву!</a:t>
            </a:r>
          </a:p>
        </p:txBody>
      </p:sp>
      <p:pic>
        <p:nvPicPr>
          <p:cNvPr id="50180" name="Picture 4" descr="Картинка 30 из 27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2143116"/>
            <a:ext cx="8858312" cy="456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1071563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5 декабря 1941 года…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этот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день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Великой Отечественной войны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1941 - 1945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началось контрнаступление советских войск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под Москвой,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окончившееся разгромом немецко-фашистских армий.  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075" name="Picture 3" descr="G:\БИТВА ПОД МОСКВОЙ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142875"/>
            <a:ext cx="4270375" cy="6572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Слайдовая презентация к  празднику, посвящённому 70-летию битвы под Москвой.</a:t>
            </a:r>
          </a:p>
          <a:p>
            <a:r>
              <a:rPr lang="ru-RU" dirty="0" smtClean="0"/>
              <a:t>Провела </a:t>
            </a:r>
            <a:r>
              <a:rPr lang="ru-RU" dirty="0" err="1" smtClean="0"/>
              <a:t>Питкевич</a:t>
            </a:r>
            <a:r>
              <a:rPr lang="ru-RU" dirty="0" smtClean="0"/>
              <a:t> Л.П.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00438"/>
            <a:ext cx="8479158" cy="27146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 Наших войсках было: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солдат – около   8ОО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тысяч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танков – 78О,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орудий и миномётов -   6 8ОО,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самолётов-55о.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85728"/>
            <a:ext cx="8329626" cy="257176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операции «Тайфун» приняли участие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77 немецких  дивизий- почти миллион солдат,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1700 танков,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14000 орудий и миномётов,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около 1000 самолётов.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38"/>
            <a:ext cx="9144000" cy="10715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Великая Отечественная война была тяжелым испытанием для советских людей. Враг захватил большую территорию Советского Союза.     Фашисты рвались к сердцу нашей Родины - Москве.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50" name="Picture 2" descr="G:\БИТВА ПОД МОСКВОЙ\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57875"/>
            <a:ext cx="9144000" cy="1000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жители поднялись на защиту родного города. На высоких зданиях поставили зенитные орудия. В часы воздушных налетов москвичи    занимали на крышах домов боевые посты. </a:t>
            </a:r>
            <a:endParaRPr lang="ru-RU" sz="1800" dirty="0"/>
          </a:p>
        </p:txBody>
      </p:sp>
      <p:pic>
        <p:nvPicPr>
          <p:cNvPr id="18434" name="Picture 2" descr="G:\БИТВА ПОД МОСКВОЙ\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50"/>
            <a:ext cx="9144000" cy="714375"/>
          </a:xfrm>
        </p:spPr>
        <p:txBody>
          <a:bodyPr>
            <a:normAutofit fontScale="4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Дети, старики, женщины спускались в метро.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Оно стало надежным укрытием.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62" name="Picture 6" descr="Картинка 3 из 327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город был неузнаваемым для вражеских летчиков,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воздуха, его тщательно замаскировали, например,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здании Большого театра нарисовали кусты, деревья, дороги. </a:t>
            </a:r>
            <a:endParaRPr lang="ru-RU" sz="1800" dirty="0"/>
          </a:p>
        </p:txBody>
      </p:sp>
      <p:pic>
        <p:nvPicPr>
          <p:cNvPr id="18434" name="Picture 2" descr="Картинка 87 из 1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</TotalTime>
  <Words>631</Words>
  <Application>Microsoft Office PowerPoint</Application>
  <PresentationFormat>Экран (4:3)</PresentationFormat>
  <Paragraphs>88</Paragraphs>
  <Slides>40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  Я познакомился               с тобой ,               война. </vt:lpstr>
      <vt:lpstr>Битва  под Москвой</vt:lpstr>
      <vt:lpstr>Слайд 3</vt:lpstr>
      <vt:lpstr>Слайд 4</vt:lpstr>
      <vt:lpstr>В Наших войсках было:  солдат – около   8ОО тысяч,  танков – 78О, орудий и миномётов -   6 8ОО,  самолётов-55о.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За победу  за мир, за свободу сражались:</vt:lpstr>
      <vt:lpstr>Курганов пётр Никитович, Сорокина Тамара Трофимовна, Филков Михаил Алексеевич, Костёнков Иван Фёдорович                                         и многие  другие.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xxx</cp:lastModifiedBy>
  <cp:revision>52</cp:revision>
  <dcterms:created xsi:type="dcterms:W3CDTF">2011-12-03T16:09:24Z</dcterms:created>
  <dcterms:modified xsi:type="dcterms:W3CDTF">2011-12-30T12:29:49Z</dcterms:modified>
</cp:coreProperties>
</file>