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17"/>
  </p:notesMasterIdLst>
  <p:sldIdLst>
    <p:sldId id="267" r:id="rId2"/>
    <p:sldId id="257" r:id="rId3"/>
    <p:sldId id="262" r:id="rId4"/>
    <p:sldId id="260" r:id="rId5"/>
    <p:sldId id="272" r:id="rId6"/>
    <p:sldId id="271" r:id="rId7"/>
    <p:sldId id="270" r:id="rId8"/>
    <p:sldId id="265" r:id="rId9"/>
    <p:sldId id="268" r:id="rId10"/>
    <p:sldId id="269" r:id="rId11"/>
    <p:sldId id="278" r:id="rId12"/>
    <p:sldId id="273" r:id="rId13"/>
    <p:sldId id="275" r:id="rId14"/>
    <p:sldId id="277" r:id="rId15"/>
    <p:sldId id="27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FF99"/>
    <a:srgbClr val="FF00FF"/>
    <a:srgbClr val="33CCFF"/>
    <a:srgbClr val="3399FF"/>
    <a:srgbClr val="FF3399"/>
    <a:srgbClr val="FF66CC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7586" autoAdjust="0"/>
    <p:restoredTop sz="92257" autoAdjust="0"/>
  </p:normalViewPr>
  <p:slideViewPr>
    <p:cSldViewPr>
      <p:cViewPr varScale="1">
        <p:scale>
          <a:sx n="86" d="100"/>
          <a:sy n="86" d="100"/>
        </p:scale>
        <p:origin x="-88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0D888A-4944-438F-9711-DE34354BAD7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4F2DFC-DED8-4E00-B2F8-5CDB698D1A61}" type="slidenum">
              <a:rPr lang="ru-RU"/>
              <a:pPr/>
              <a:t>9</a:t>
            </a:fld>
            <a:endParaRPr lang="ru-RU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170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135171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17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5173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35174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13517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3517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35177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178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179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180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181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3518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5183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35184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185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186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187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188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189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5190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5191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5192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5193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B481C89-AF72-4949-AF97-5617AADB8F5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5194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351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351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51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5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5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5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90" grpId="0"/>
      <p:bldP spid="135191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51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3519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519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351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9C794-EB1F-4C1D-B2BA-68C4173010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104E3-792E-4657-A052-5CAE1C51E7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789FE-4068-4B6C-83D9-9572BCF989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C0BF8-D432-4C21-B646-2295004238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1726E-D518-49C3-B845-32DA42DB7D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C6916-5340-47E2-9ECB-F160425A95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315B2-26B0-4FC4-8ED5-9791A852F6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72F7F-AAE4-4207-AF00-EB792FFBDA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13305-79A7-400B-BC41-1C4FB396B4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1139D-44BA-474A-A553-6535E64AAC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14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4147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148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4149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34150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4151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3415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34153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4154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4155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4156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4157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34158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415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34160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161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162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163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164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165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4166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4167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4168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34169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34170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09275B2-DDE9-4CEC-98B0-F57DA79B74A8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341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341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41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4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4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4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4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4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4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4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4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4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4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4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4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4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4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4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66" grpId="0"/>
      <p:bldP spid="134167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41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341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41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3416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41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341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41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3416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41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341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41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3416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41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341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41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3416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41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341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41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3416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FF"/>
            </a:gs>
            <a:gs pos="100000">
              <a:srgbClr val="33CCFF">
                <a:gamma/>
                <a:shade val="46275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ПРЕЗЕНТАЦИЯ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411413" y="4724400"/>
            <a:ext cx="6400800" cy="1752600"/>
          </a:xfrm>
        </p:spPr>
        <p:txBody>
          <a:bodyPr/>
          <a:lstStyle/>
          <a:p>
            <a:r>
              <a:rPr lang="ru-RU"/>
              <a:t>Авторы: БЕРЕЗОВСКИЙ СЛАВА, КРЕЧЕТОВ АЛЁША, СУРИНА АЛЁНА.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99FF"/>
            </a:gs>
            <a:gs pos="100000">
              <a:srgbClr val="3399FF">
                <a:gamma/>
                <a:shade val="46275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339975" y="331788"/>
            <a:ext cx="5068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Виды (типы) сил трения: 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2268538" y="981075"/>
            <a:ext cx="4572000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FF3399"/>
                </a:solidFill>
              </a:rPr>
              <a:t>Трение скольжения</a:t>
            </a:r>
            <a:r>
              <a:rPr lang="ru-RU" sz="2400"/>
              <a:t> (граничное) – при скольжении одного тела по поверхности другого (например, сани по снегу)</a:t>
            </a:r>
          </a:p>
          <a:p>
            <a:r>
              <a:rPr lang="ru-RU" sz="2400" b="1" i="1">
                <a:solidFill>
                  <a:srgbClr val="FF3399"/>
                </a:solidFill>
              </a:rPr>
              <a:t>Трение качения</a:t>
            </a:r>
            <a:r>
              <a:rPr lang="ru-RU" sz="2400"/>
              <a:t> (жидкостное) –при качении одного тела по поверхности другого (например, колеса, бочки)</a:t>
            </a:r>
          </a:p>
          <a:p>
            <a:r>
              <a:rPr lang="ru-RU" sz="2400" b="1" i="1">
                <a:solidFill>
                  <a:srgbClr val="FF3399"/>
                </a:solidFill>
              </a:rPr>
              <a:t>Трение покоя</a:t>
            </a:r>
            <a:r>
              <a:rPr lang="ru-RU" sz="2400"/>
              <a:t> (сухое) – существует между покоящимися друг относительно друга телами (например, гвоздь, вбитый в доску, стол)</a:t>
            </a:r>
          </a:p>
          <a:p>
            <a:r>
              <a:rPr lang="ru-RU" sz="2400"/>
              <a:t>Бывает еще </a:t>
            </a:r>
            <a:r>
              <a:rPr lang="ru-RU" sz="2400" i="1"/>
              <a:t>смешанное трение</a:t>
            </a:r>
            <a:r>
              <a:rPr lang="ru-RU" sz="240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2051050" y="677863"/>
            <a:ext cx="5483225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/>
              <a:t>ОПЫТ: МЫ ПОЛОЖИЛИ БРУСОК НА ЛИНЕЙКУ,  СИЛА  ТРЕНИЯ СКОЛЬЖЕНИЯ РОВНА 0,2 Н.</a:t>
            </a:r>
          </a:p>
          <a:p>
            <a:pPr algn="ctr"/>
            <a:r>
              <a:rPr lang="ru-RU" sz="2800"/>
              <a:t>ПОЛОЖИЛИ БРУСОК НА КРУГЛЫЕ КАРАНДАШИ, СИЛА ТРЕНИЯ КАЧЕНИЯ ОКАЗАЛАСЬ БЛИЗКОЙ  К НУЛЮ.</a:t>
            </a:r>
          </a:p>
          <a:p>
            <a:pPr algn="ctr"/>
            <a:r>
              <a:rPr lang="ru-RU" sz="2800"/>
              <a:t>СИЛА ТРЕНИЯ СКОЛЬЖЕНИЯ БОЛЬШЕ СИЛЫ ТРЕНИЯ КАЧЕНИЯ</a:t>
            </a:r>
            <a:r>
              <a:rPr lang="ru-RU" sz="200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675687" cy="1219200"/>
          </a:xfrm>
        </p:spPr>
        <p:txBody>
          <a:bodyPr/>
          <a:lstStyle/>
          <a:p>
            <a:r>
              <a:rPr lang="ru-RU" sz="5400"/>
              <a:t>Причины  возникновения</a:t>
            </a:r>
            <a:br>
              <a:rPr lang="ru-RU" sz="5400"/>
            </a:br>
            <a:r>
              <a:rPr lang="ru-RU" sz="5400"/>
              <a:t>силы трения: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349500"/>
            <a:ext cx="8299450" cy="4248150"/>
          </a:xfrm>
        </p:spPr>
        <p:txBody>
          <a:bodyPr/>
          <a:lstStyle/>
          <a:p>
            <a:r>
              <a:rPr lang="ru-RU" sz="4000"/>
              <a:t>Шероховатость поверхности соприкасающихся тел</a:t>
            </a:r>
          </a:p>
          <a:p>
            <a:r>
              <a:rPr lang="ru-RU" sz="4000"/>
              <a:t>Взаимное притяжение молекул соприкасающихся тел </a:t>
            </a:r>
          </a:p>
        </p:txBody>
      </p:sp>
    </p:spTree>
  </p:cSld>
  <p:clrMapOvr>
    <a:masterClrMapping/>
  </p:clrMapOvr>
  <p:transition advTm="8000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Нужна ли сила трения?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40188" cy="44958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4000"/>
              <a:t>ДА</a:t>
            </a:r>
            <a:endParaRPr lang="en-US" sz="4000"/>
          </a:p>
          <a:p>
            <a:pPr>
              <a:lnSpc>
                <a:spcPct val="80000"/>
              </a:lnSpc>
            </a:pPr>
            <a:r>
              <a:rPr lang="ru-RU" sz="3600"/>
              <a:t>необходимое условие передвижения </a:t>
            </a:r>
          </a:p>
          <a:p>
            <a:pPr>
              <a:lnSpc>
                <a:spcPct val="80000"/>
              </a:lnSpc>
            </a:pPr>
            <a:r>
              <a:rPr lang="ru-RU" sz="3600"/>
              <a:t>для остановки </a:t>
            </a:r>
          </a:p>
          <a:p>
            <a:pPr>
              <a:lnSpc>
                <a:spcPct val="80000"/>
              </a:lnSpc>
            </a:pPr>
            <a:r>
              <a:rPr lang="ru-RU" sz="3600"/>
              <a:t>для хватательных органов </a:t>
            </a:r>
            <a:r>
              <a:rPr lang="ru-RU" sz="1400"/>
              <a:t>(руки человека, усики растений, хобот слона, хвосты лазающих животных и т.д.).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7388" y="1600200"/>
            <a:ext cx="4189412" cy="44958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3200"/>
              <a:t>НЕТ</a:t>
            </a:r>
            <a:r>
              <a:rPr lang="ru-RU" sz="1600"/>
              <a:t> </a:t>
            </a:r>
          </a:p>
          <a:p>
            <a:pPr>
              <a:lnSpc>
                <a:spcPct val="90000"/>
              </a:lnSpc>
            </a:pPr>
            <a:r>
              <a:rPr lang="ru-RU"/>
              <a:t>происходит потеря энергии</a:t>
            </a:r>
          </a:p>
          <a:p>
            <a:pPr>
              <a:lnSpc>
                <a:spcPct val="90000"/>
              </a:lnSpc>
            </a:pPr>
            <a:r>
              <a:rPr lang="ru-RU"/>
              <a:t>снашивается подошва у обуви и автомобильные шины</a:t>
            </a:r>
          </a:p>
          <a:p>
            <a:pPr>
              <a:lnSpc>
                <a:spcPct val="90000"/>
              </a:lnSpc>
            </a:pPr>
            <a:endParaRPr lang="ru-RU"/>
          </a:p>
        </p:txBody>
      </p:sp>
    </p:spTree>
  </p:cSld>
  <p:clrMapOvr>
    <a:masterClrMapping/>
  </p:clrMapOvr>
  <p:transition advTm="8000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7991475" cy="4679950"/>
          </a:xfrm>
        </p:spPr>
        <p:txBody>
          <a:bodyPr/>
          <a:lstStyle/>
          <a:p>
            <a:r>
              <a:rPr lang="ru-RU" sz="6000"/>
              <a:t>Сила трения нужна не только в механизмах…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90788"/>
            <a:ext cx="3251200" cy="2427287"/>
          </a:xfrm>
        </p:spPr>
        <p:txBody>
          <a:bodyPr/>
          <a:lstStyle/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</a:t>
            </a:r>
          </a:p>
        </p:txBody>
      </p:sp>
    </p:spTree>
  </p:cSld>
  <p:clrMapOvr>
    <a:masterClrMapping/>
  </p:clrMapOvr>
  <p:transition advTm="8000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4681538" cy="6034087"/>
          </a:xfrm>
        </p:spPr>
        <p:txBody>
          <a:bodyPr/>
          <a:lstStyle/>
          <a:p>
            <a:r>
              <a:rPr lang="ru-RU" sz="2800"/>
              <a:t>в живой природе сцепление достигается либо </a:t>
            </a:r>
            <a:r>
              <a:rPr lang="ru-RU" sz="2800" i="1"/>
              <a:t>заострениями на конечностях</a:t>
            </a:r>
            <a:r>
              <a:rPr lang="ru-RU" sz="2800"/>
              <a:t> (когти, острые края копыт, подкованные шипы),</a:t>
            </a:r>
            <a:br>
              <a:rPr lang="ru-RU" sz="2800"/>
            </a:br>
            <a:r>
              <a:rPr lang="ru-RU" sz="2800"/>
              <a:t/>
            </a:r>
            <a:br>
              <a:rPr lang="ru-RU" sz="2800"/>
            </a:br>
            <a:r>
              <a:rPr lang="ru-RU" sz="2800"/>
              <a:t> либо мелкими неровностями (щетинки, чешуйки, бугорки)</a:t>
            </a:r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/>
          <a:srcRect b="2357"/>
          <a:stretch>
            <a:fillRect/>
          </a:stretch>
        </p:blipFill>
        <p:spPr bwMode="auto">
          <a:xfrm>
            <a:off x="4859338" y="333375"/>
            <a:ext cx="2389187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3"/>
          <a:srcRect l="446" t="55391" r="66031" b="-406"/>
          <a:stretch>
            <a:fillRect/>
          </a:stretch>
        </p:blipFill>
        <p:spPr bwMode="auto">
          <a:xfrm>
            <a:off x="4859338" y="3500438"/>
            <a:ext cx="2106612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8000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6699FF"/>
            </a:gs>
            <a:gs pos="100000">
              <a:srgbClr val="6699FF">
                <a:gamma/>
                <a:shade val="46275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250825" y="4581525"/>
            <a:ext cx="8424863" cy="143986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виды  трения</a:t>
            </a:r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395288" y="2060575"/>
            <a:ext cx="7705725" cy="13049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сила  трения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619250" y="1747838"/>
            <a:ext cx="58324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2000"/>
              <a:t>Рассмотрим, как появляется сила трения. Попытаемся двигать тяжелый шкаф. Если мы приложим маленькую силу, то шкаф останется неподвижным. Наверное, нам мешала какая-то сила. Пол действует на шкаф с   силой трения.  </a:t>
            </a:r>
          </a:p>
          <a:p>
            <a:pPr algn="just"/>
            <a:r>
              <a:rPr lang="ru-RU" sz="2000"/>
              <a:t>   Нам захотелось узнать: </a:t>
            </a:r>
          </a:p>
          <a:p>
            <a:pPr algn="just"/>
            <a:r>
              <a:rPr lang="ru-RU" sz="2000"/>
              <a:t>-что такое сила трения, </a:t>
            </a:r>
          </a:p>
          <a:p>
            <a:pPr algn="just"/>
            <a:r>
              <a:rPr lang="ru-RU" sz="2000"/>
              <a:t>-из-за чего возникает сила трения, </a:t>
            </a:r>
          </a:p>
          <a:p>
            <a:pPr algn="just"/>
            <a:r>
              <a:rPr lang="ru-RU" sz="2000"/>
              <a:t>-от чего зависит сила трения, </a:t>
            </a:r>
          </a:p>
          <a:p>
            <a:pPr algn="just"/>
            <a:r>
              <a:rPr lang="ru-RU" sz="2000"/>
              <a:t>-нужна ли сила трения (или от неё нужно избавляться),</a:t>
            </a:r>
          </a:p>
          <a:p>
            <a:pPr algn="just"/>
            <a:r>
              <a:rPr lang="ru-RU" sz="2000"/>
              <a:t>-можно ли регулировать силу трения.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84213" y="876300"/>
            <a:ext cx="73437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600"/>
              <a:t>Известно, что сила является причиной изменения скорости тела. Сила трения – это такая сила, которая мешает движению тела.</a:t>
            </a:r>
          </a:p>
        </p:txBody>
      </p:sp>
      <p:pic>
        <p:nvPicPr>
          <p:cNvPr id="15366" name="Picture 6" descr="1187790293_6701_166_449_artfile_ru.jp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3725863"/>
            <a:ext cx="1524000" cy="1143000"/>
          </a:xfrm>
          <a:prstGeom prst="rect">
            <a:avLst/>
          </a:prstGeom>
          <a:noFill/>
        </p:spPr>
      </p:pic>
      <p:pic>
        <p:nvPicPr>
          <p:cNvPr id="15368" name="Picture 8" descr="Toyota271108_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8263" y="3417888"/>
            <a:ext cx="1428750" cy="1524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 вот мы узнали: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 b="1" i="1"/>
              <a:t>Сила трения</a:t>
            </a:r>
            <a:r>
              <a:rPr lang="ru-RU" sz="3600"/>
              <a:t> – это сила, которая возникает при соприкосновении двух предметов, т.е. когда два предмета трутся друг о друга.</a:t>
            </a:r>
          </a:p>
          <a:p>
            <a:r>
              <a:rPr lang="ru-RU" sz="3600"/>
              <a:t>Эта сила затрудняет перемещение предметов.</a:t>
            </a:r>
            <a:r>
              <a:rPr lang="ru-RU"/>
              <a:t> </a:t>
            </a:r>
          </a:p>
        </p:txBody>
      </p:sp>
    </p:spTree>
  </p:cSld>
  <p:clrMapOvr>
    <a:masterClrMapping/>
  </p:clrMapOvr>
  <p:transition advTm="8000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99FF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763713" y="368300"/>
            <a:ext cx="5400675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200"/>
              <a:t>Мы провели опыт. Положили брусок на наклоненную дощечку. При малом  угле наклона брусок не двигался. Мешало трение. Если дощечку наклонить сильнее, брусок сдвинется. Мы преодолели силу трения.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99"/>
            </a:gs>
            <a:gs pos="100000">
              <a:schemeClr val="accent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979613" y="333375"/>
            <a:ext cx="5776912" cy="613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600"/>
              <a:t>МЫ провели ещё один опыт. Взяли тетрадь, положили её на стол и прижали рукой. После этого стали её передвигать. И мы заметили, что  тетрадь движется вместе с нашей рукой. Значит  здесь тоже присутствует  сила трения.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835150" y="333375"/>
            <a:ext cx="5094288" cy="545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200"/>
              <a:t>Таким образом, сила трения существует даже тогда, когда тело находится в покое. Она называется силой трения покоя и всегда равна по модулю и противоположна по направлению той силе, которая заставляет тело двигаться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3399"/>
            </a:gs>
            <a:gs pos="100000">
              <a:srgbClr val="FF3399">
                <a:gamma/>
                <a:shade val="4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916238" y="411163"/>
            <a:ext cx="22812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009900"/>
                </a:solidFill>
                <a:cs typeface="Times New Roman" pitchFamily="18" charset="0"/>
              </a:rPr>
              <a:t>СИЛА ТРЕНИЯ ПОКОЯ</a:t>
            </a:r>
            <a:r>
              <a:rPr lang="ru-RU" sz="1200" b="1">
                <a:solidFill>
                  <a:srgbClr val="009900"/>
                </a:solidFill>
                <a:cs typeface="Times New Roman" pitchFamily="18" charset="0"/>
              </a:rPr>
              <a:t> </a:t>
            </a:r>
            <a:endParaRPr lang="ru-RU" sz="120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987675" y="1412875"/>
            <a:ext cx="336708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140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Что такое, что такое </a:t>
            </a:r>
            <a:b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</a:br>
            <a: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Сила трения покоя? </a:t>
            </a:r>
            <a:b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</a:br>
            <a: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Если ты стоишь спокойно, </a:t>
            </a:r>
            <a:b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</a:br>
            <a: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Вертикально на земле </a:t>
            </a:r>
            <a:b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</a:br>
            <a: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Сила трения покоя, </a:t>
            </a:r>
            <a:b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</a:br>
            <a: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Очевидно, на нуле. </a:t>
            </a:r>
            <a:endParaRPr lang="ru-RU" sz="2000" b="1"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За веревку тянут двое, </a:t>
            </a:r>
            <a:b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</a:br>
            <a: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Ты стоишь пока, и вот </a:t>
            </a:r>
            <a:b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</a:br>
            <a: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Сила трения покоя, </a:t>
            </a:r>
            <a:b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</a:br>
            <a: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Потихонечку растет. </a:t>
            </a:r>
            <a:b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</a:br>
            <a: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Вот достигла сила тренья, </a:t>
            </a:r>
            <a:br>
              <a:rPr lang="ru-RU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</a:br>
            <a:endParaRPr lang="ru-RU" sz="2000" b="1">
              <a:ea typeface="Times New Roman" pitchFamily="18" charset="0"/>
              <a:cs typeface="Arial" charset="0"/>
            </a:endParaRPr>
          </a:p>
        </p:txBody>
      </p:sp>
      <p:sp>
        <p:nvSpPr>
          <p:cNvPr id="26628" name="AutoShape 4"/>
          <p:cNvSpPr>
            <a:spLocks noChangeAspect="1" noChangeArrowheads="1"/>
          </p:cNvSpPr>
          <p:nvPr/>
        </p:nvSpPr>
        <p:spPr bwMode="auto">
          <a:xfrm>
            <a:off x="0" y="2911475"/>
            <a:ext cx="133350" cy="13335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graphicFrame>
        <p:nvGraphicFramePr>
          <p:cNvPr id="26642" name="Group 18"/>
          <p:cNvGraphicFramePr>
            <a:graphicFrameLocks noGrp="1"/>
          </p:cNvGraphicFramePr>
          <p:nvPr/>
        </p:nvGraphicFramePr>
        <p:xfrm>
          <a:off x="2987675" y="4941888"/>
          <a:ext cx="7921625" cy="1004887"/>
        </p:xfrm>
        <a:graphic>
          <a:graphicData uri="http://schemas.openxmlformats.org/drawingml/2006/table">
            <a:tbl>
              <a:tblPr/>
              <a:tblGrid>
                <a:gridCol w="792162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на N произведения </a:t>
                      </a:r>
                      <a:b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И под действием всех сил </a:t>
                      </a:r>
                      <a:b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Ты по полу заскользил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302</TotalTime>
  <Words>419</Words>
  <Application>Microsoft Office PowerPoint</Application>
  <PresentationFormat>Экран (4:3)</PresentationFormat>
  <Paragraphs>44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Wingdings</vt:lpstr>
      <vt:lpstr>Times New Roman</vt:lpstr>
      <vt:lpstr>Вершина горы</vt:lpstr>
      <vt:lpstr>ПРЕЗЕНТАЦИЯ</vt:lpstr>
      <vt:lpstr>Слайд 2</vt:lpstr>
      <vt:lpstr>Слайд 3</vt:lpstr>
      <vt:lpstr>Слайд 4</vt:lpstr>
      <vt:lpstr>И вот мы узнали:</vt:lpstr>
      <vt:lpstr>Слайд 6</vt:lpstr>
      <vt:lpstr>Слайд 7</vt:lpstr>
      <vt:lpstr>Слайд 8</vt:lpstr>
      <vt:lpstr>Слайд 9</vt:lpstr>
      <vt:lpstr>Слайд 10</vt:lpstr>
      <vt:lpstr>Слайд 11</vt:lpstr>
      <vt:lpstr>Причины  возникновения силы трения:</vt:lpstr>
      <vt:lpstr>Нужна ли сила трения?</vt:lpstr>
      <vt:lpstr>Сила трения нужна не только в механизмах…</vt:lpstr>
      <vt:lpstr>в живой природе сцепление достигается либо заострениями на конечностях (когти, острые края копыт, подкованные шипы),   либо мелкими неровностями (щетинки, чешуйки, бугорки)</vt:lpstr>
    </vt:vector>
  </TitlesOfParts>
  <Company>ТООШ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Admin</cp:lastModifiedBy>
  <cp:revision>13</cp:revision>
  <dcterms:created xsi:type="dcterms:W3CDTF">2008-12-11T05:54:16Z</dcterms:created>
  <dcterms:modified xsi:type="dcterms:W3CDTF">2011-04-02T18:45:59Z</dcterms:modified>
</cp:coreProperties>
</file>